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408" r:id="rId2"/>
    <p:sldId id="409" r:id="rId3"/>
    <p:sldId id="410" r:id="rId4"/>
    <p:sldId id="411" r:id="rId5"/>
    <p:sldId id="371" r:id="rId6"/>
    <p:sldId id="412" r:id="rId7"/>
    <p:sldId id="382" r:id="rId8"/>
    <p:sldId id="380" r:id="rId9"/>
    <p:sldId id="336" r:id="rId10"/>
    <p:sldId id="381" r:id="rId11"/>
    <p:sldId id="345" r:id="rId12"/>
    <p:sldId id="385" r:id="rId13"/>
    <p:sldId id="384" r:id="rId14"/>
    <p:sldId id="414" r:id="rId15"/>
    <p:sldId id="435" r:id="rId16"/>
    <p:sldId id="416" r:id="rId17"/>
    <p:sldId id="421" r:id="rId18"/>
    <p:sldId id="420" r:id="rId19"/>
    <p:sldId id="415" r:id="rId20"/>
    <p:sldId id="417" r:id="rId21"/>
    <p:sldId id="419" r:id="rId22"/>
    <p:sldId id="418" r:id="rId23"/>
    <p:sldId id="383" r:id="rId24"/>
    <p:sldId id="347" r:id="rId25"/>
    <p:sldId id="423" r:id="rId26"/>
    <p:sldId id="370" r:id="rId27"/>
    <p:sldId id="349" r:id="rId28"/>
    <p:sldId id="424" r:id="rId29"/>
    <p:sldId id="427" r:id="rId30"/>
    <p:sldId id="426" r:id="rId31"/>
    <p:sldId id="428" r:id="rId32"/>
    <p:sldId id="425" r:id="rId33"/>
    <p:sldId id="429" r:id="rId34"/>
    <p:sldId id="369" r:id="rId35"/>
    <p:sldId id="397" r:id="rId36"/>
    <p:sldId id="430" r:id="rId37"/>
    <p:sldId id="431" r:id="rId38"/>
    <p:sldId id="432" r:id="rId39"/>
    <p:sldId id="433" r:id="rId40"/>
    <p:sldId id="434" r:id="rId41"/>
    <p:sldId id="361" r:id="rId42"/>
    <p:sldId id="41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21123C69-F2E7-4825-B812-60344AFE659A}">
          <p14:sldIdLst>
            <p14:sldId id="408"/>
            <p14:sldId id="409"/>
            <p14:sldId id="410"/>
            <p14:sldId id="411"/>
            <p14:sldId id="371"/>
            <p14:sldId id="412"/>
            <p14:sldId id="382"/>
            <p14:sldId id="380"/>
          </p14:sldIdLst>
        </p14:section>
        <p14:section name="Sekcja domyślna" id="{5BB810C7-FCA7-9B4A-927D-5E17EAD597E7}">
          <p14:sldIdLst/>
        </p14:section>
        <p14:section name="Sekcja bez tytułu" id="{06484103-9737-FF45-BEF8-5F440185A0AD}">
          <p14:sldIdLst>
            <p14:sldId id="336"/>
            <p14:sldId id="381"/>
            <p14:sldId id="345"/>
            <p14:sldId id="385"/>
            <p14:sldId id="384"/>
            <p14:sldId id="414"/>
            <p14:sldId id="435"/>
            <p14:sldId id="416"/>
            <p14:sldId id="421"/>
            <p14:sldId id="420"/>
            <p14:sldId id="415"/>
            <p14:sldId id="417"/>
            <p14:sldId id="419"/>
            <p14:sldId id="418"/>
            <p14:sldId id="383"/>
            <p14:sldId id="347"/>
            <p14:sldId id="423"/>
            <p14:sldId id="370"/>
            <p14:sldId id="349"/>
            <p14:sldId id="424"/>
            <p14:sldId id="427"/>
            <p14:sldId id="426"/>
            <p14:sldId id="428"/>
            <p14:sldId id="425"/>
            <p14:sldId id="429"/>
            <p14:sldId id="369"/>
            <p14:sldId id="397"/>
            <p14:sldId id="430"/>
            <p14:sldId id="431"/>
            <p14:sldId id="432"/>
            <p14:sldId id="433"/>
            <p14:sldId id="434"/>
            <p14:sldId id="361"/>
            <p14:sldId id="413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7390"/>
    <a:srgbClr val="717896"/>
    <a:srgbClr val="595C6D"/>
    <a:srgbClr val="3840BC"/>
    <a:srgbClr val="D900FF"/>
    <a:srgbClr val="FF00FF"/>
    <a:srgbClr val="292A31"/>
    <a:srgbClr val="4E5060"/>
    <a:srgbClr val="6DC141"/>
    <a:srgbClr val="4E9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yl pośredni 1 — Ak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717"/>
  </p:normalViewPr>
  <p:slideViewPr>
    <p:cSldViewPr snapToGrid="0" snapToObjects="1">
      <p:cViewPr varScale="1">
        <p:scale>
          <a:sx n="85" d="100"/>
          <a:sy n="85" d="100"/>
        </p:scale>
        <p:origin x="-120" y="-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5" d="100"/>
          <a:sy n="115" d="100"/>
        </p:scale>
        <p:origin x="-5136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AFF4C-2F8C-C749-A5B2-9D968FA21A58}" type="datetimeFigureOut">
              <a:rPr lang="pl-PL" smtClean="0"/>
              <a:t>25.08.17</a:t>
            </a:fld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EC07A-9138-5344-870A-8388D8E92AFA}" type="slidenum">
              <a:rPr lang="pl-PL" smtClean="0"/>
              <a:t>‹nr›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393371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1610B-EDD2-4A9D-926C-F30AD4ABF796}" type="datetimeFigureOut">
              <a:rPr lang="pl-PL" smtClean="0"/>
              <a:pPr/>
              <a:t>25.08.17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AB221-CAAC-4C85-9196-21C53F1BB633}" type="slidenum">
              <a:rPr lang="pl-PL" smtClean="0"/>
              <a:pPr/>
              <a:t>‹nr›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372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58858" y="3410857"/>
            <a:ext cx="5036456" cy="1298978"/>
          </a:xfrm>
        </p:spPr>
        <p:txBody>
          <a:bodyPr anchor="ctr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8858" y="4846360"/>
            <a:ext cx="5036456" cy="841248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0836-A5F9-2642-A964-31751003E52F}" type="datetime1">
              <a:rPr lang="pl-PL" smtClean="0"/>
              <a:t>25.08.17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‹nr›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85800" y="1366558"/>
            <a:ext cx="5181600" cy="2238312"/>
          </a:xfrm>
          <a:prstGeom prst="rect">
            <a:avLst/>
          </a:prstGeom>
          <a:noFill/>
          <a:ln w="254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CD84-5AD9-614A-9C40-E9B0FC525718}" type="datetime1">
              <a:rPr lang="pl-PL" smtClean="0"/>
              <a:t>25.08.17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‹nr›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29"/>
          </p:nvPr>
        </p:nvSpPr>
        <p:spPr>
          <a:xfrm>
            <a:off x="3848484" y="1530972"/>
            <a:ext cx="1856888" cy="1909484"/>
          </a:xfrm>
          <a:ln w="25400" cmpd="sng">
            <a:noFill/>
            <a:prstDash val="sysDash"/>
            <a:miter lim="800000"/>
          </a:ln>
        </p:spPr>
        <p:txBody>
          <a:bodyPr anchor="ctr"/>
          <a:lstStyle>
            <a:lvl1pPr algn="ctr">
              <a:defRPr sz="1400" b="1" i="0">
                <a:solidFill>
                  <a:srgbClr val="8488A0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>
              <a:defRPr sz="1400" b="0" i="0">
                <a:solidFill>
                  <a:srgbClr val="8488A0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>
              <a:defRPr sz="1400" b="0" i="0">
                <a:latin typeface="Museo Sans 300" charset="0"/>
                <a:ea typeface="Museo Sans 300" charset="0"/>
                <a:cs typeface="Museo Sans 300" charset="0"/>
              </a:defRPr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36"/>
          </p:nvPr>
        </p:nvSpPr>
        <p:spPr>
          <a:xfrm>
            <a:off x="669104" y="1366558"/>
            <a:ext cx="2959100" cy="2238312"/>
          </a:xfrm>
          <a:ln w="19050">
            <a:noFill/>
          </a:ln>
        </p:spPr>
        <p:txBody>
          <a:bodyPr lIns="144000" tIns="324000"/>
          <a:lstStyle>
            <a:lvl1pPr>
              <a:spcBef>
                <a:spcPts val="4000"/>
              </a:spcBef>
              <a:defRPr sz="1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702496" y="3902618"/>
            <a:ext cx="5181600" cy="2238312"/>
          </a:xfrm>
          <a:prstGeom prst="rect">
            <a:avLst/>
          </a:prstGeom>
          <a:noFill/>
          <a:ln w="254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37"/>
          </p:nvPr>
        </p:nvSpPr>
        <p:spPr>
          <a:xfrm>
            <a:off x="3865180" y="4067032"/>
            <a:ext cx="1856888" cy="1909484"/>
          </a:xfrm>
          <a:ln w="25400" cmpd="sng">
            <a:noFill/>
            <a:prstDash val="sysDash"/>
            <a:miter lim="800000"/>
          </a:ln>
        </p:spPr>
        <p:txBody>
          <a:bodyPr anchor="ctr"/>
          <a:lstStyle>
            <a:lvl1pPr algn="ctr">
              <a:defRPr sz="1400" b="1" i="0">
                <a:solidFill>
                  <a:srgbClr val="8488A0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>
              <a:defRPr sz="1400" b="0" i="0">
                <a:solidFill>
                  <a:srgbClr val="8488A0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>
              <a:defRPr sz="1400" b="0" i="0">
                <a:latin typeface="Museo Sans 300" charset="0"/>
                <a:ea typeface="Museo Sans 300" charset="0"/>
                <a:cs typeface="Museo Sans 300" charset="0"/>
              </a:defRPr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half" idx="38"/>
          </p:nvPr>
        </p:nvSpPr>
        <p:spPr>
          <a:xfrm>
            <a:off x="685800" y="3902618"/>
            <a:ext cx="2959100" cy="2238312"/>
          </a:xfrm>
          <a:ln w="19050">
            <a:noFill/>
          </a:ln>
        </p:spPr>
        <p:txBody>
          <a:bodyPr lIns="144000" tIns="324000"/>
          <a:lstStyle>
            <a:lvl1pPr>
              <a:spcBef>
                <a:spcPts val="4000"/>
              </a:spcBef>
              <a:defRPr sz="1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6188896" y="1366558"/>
            <a:ext cx="5181600" cy="2238312"/>
          </a:xfrm>
          <a:prstGeom prst="rect">
            <a:avLst/>
          </a:prstGeom>
          <a:noFill/>
          <a:ln w="254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sz="half" idx="39"/>
          </p:nvPr>
        </p:nvSpPr>
        <p:spPr>
          <a:xfrm>
            <a:off x="6330886" y="1530972"/>
            <a:ext cx="1856888" cy="1909484"/>
          </a:xfrm>
          <a:ln w="25400" cmpd="sng">
            <a:noFill/>
            <a:prstDash val="sysDash"/>
            <a:miter lim="800000"/>
          </a:ln>
        </p:spPr>
        <p:txBody>
          <a:bodyPr anchor="ctr"/>
          <a:lstStyle>
            <a:lvl1pPr algn="ctr">
              <a:defRPr sz="1400" b="1" i="0">
                <a:solidFill>
                  <a:srgbClr val="8488A0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>
              <a:defRPr sz="1400" b="0" i="0">
                <a:solidFill>
                  <a:srgbClr val="8488A0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>
              <a:defRPr sz="1400" b="0" i="0">
                <a:latin typeface="Museo Sans 300" charset="0"/>
                <a:ea typeface="Museo Sans 300" charset="0"/>
                <a:cs typeface="Museo Sans 300" charset="0"/>
              </a:defRPr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sz="half" idx="40"/>
          </p:nvPr>
        </p:nvSpPr>
        <p:spPr>
          <a:xfrm>
            <a:off x="8394700" y="1366558"/>
            <a:ext cx="2959100" cy="2238312"/>
          </a:xfrm>
          <a:ln w="19050">
            <a:noFill/>
          </a:ln>
        </p:spPr>
        <p:txBody>
          <a:bodyPr lIns="144000" tIns="324000"/>
          <a:lstStyle>
            <a:lvl1pPr>
              <a:spcBef>
                <a:spcPts val="4000"/>
              </a:spcBef>
              <a:defRPr sz="1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6188896" y="3894078"/>
            <a:ext cx="5181600" cy="2238312"/>
          </a:xfrm>
          <a:prstGeom prst="rect">
            <a:avLst/>
          </a:prstGeom>
          <a:noFill/>
          <a:ln w="254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sz="half" idx="41"/>
          </p:nvPr>
        </p:nvSpPr>
        <p:spPr>
          <a:xfrm>
            <a:off x="6330886" y="4058492"/>
            <a:ext cx="1856888" cy="1909484"/>
          </a:xfrm>
          <a:ln w="25400" cmpd="sng">
            <a:noFill/>
            <a:prstDash val="sysDash"/>
            <a:miter lim="800000"/>
          </a:ln>
        </p:spPr>
        <p:txBody>
          <a:bodyPr anchor="ctr"/>
          <a:lstStyle>
            <a:lvl1pPr algn="ctr">
              <a:defRPr sz="1400" b="1" i="0">
                <a:solidFill>
                  <a:srgbClr val="8488A0"/>
                </a:solidFill>
                <a:latin typeface="Museo Sans 700" charset="0"/>
                <a:ea typeface="Museo Sans 700" charset="0"/>
                <a:cs typeface="Museo Sans 700" charset="0"/>
              </a:defRPr>
            </a:lvl1pPr>
            <a:lvl2pPr>
              <a:defRPr sz="1400" b="0" i="0">
                <a:solidFill>
                  <a:srgbClr val="8488A0"/>
                </a:solidFill>
                <a:latin typeface="Museo Sans 300" charset="0"/>
                <a:ea typeface="Museo Sans 300" charset="0"/>
                <a:cs typeface="Museo Sans 300" charset="0"/>
              </a:defRPr>
            </a:lvl2pPr>
            <a:lvl3pPr>
              <a:defRPr sz="1400" b="0" i="0">
                <a:latin typeface="Museo Sans 300" charset="0"/>
                <a:ea typeface="Museo Sans 300" charset="0"/>
                <a:cs typeface="Museo Sans 300" charset="0"/>
              </a:defRPr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sz="half" idx="42"/>
          </p:nvPr>
        </p:nvSpPr>
        <p:spPr>
          <a:xfrm>
            <a:off x="8394700" y="3894078"/>
            <a:ext cx="2959100" cy="2238312"/>
          </a:xfrm>
          <a:ln w="19050">
            <a:noFill/>
          </a:ln>
        </p:spPr>
        <p:txBody>
          <a:bodyPr lIns="144000" tIns="324000"/>
          <a:lstStyle>
            <a:lvl1pPr>
              <a:spcBef>
                <a:spcPts val="4000"/>
              </a:spcBef>
              <a:defRPr sz="1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2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844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365126"/>
            <a:ext cx="9159240" cy="777874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4B370-CB17-C943-98BB-A7740DA910CC}" type="datetime1">
              <a:rPr lang="pl-PL" smtClean="0"/>
              <a:t>25.08.17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‹nr›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30"/>
          </p:nvPr>
        </p:nvSpPr>
        <p:spPr>
          <a:xfrm>
            <a:off x="838200" y="1618488"/>
            <a:ext cx="5029200" cy="4558474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6324600" y="1618488"/>
            <a:ext cx="5029200" cy="4558474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427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93517"/>
            <a:ext cx="10515600" cy="1117545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485449"/>
            <a:ext cx="10515600" cy="1348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D8233-F42E-EE48-8F85-8073F256B8F7}" type="datetime1">
              <a:rPr lang="pl-PL" smtClean="0"/>
              <a:t>25.08.17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‹nr›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838200" y="6145967"/>
            <a:ext cx="10515600" cy="57550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solidFill>
                  <a:schemeClr val="accent1"/>
                </a:solidFill>
                <a:latin typeface="Poppins" charset="0"/>
                <a:ea typeface="Poppins" charset="0"/>
                <a:cs typeface="Poppi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2572" y="3133024"/>
            <a:ext cx="606857" cy="7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8190" y="4929442"/>
            <a:ext cx="15562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93517"/>
            <a:ext cx="10515600" cy="1117545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485449"/>
            <a:ext cx="10515600" cy="1348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D68C6-84F5-BB4A-90B6-48AE014F04FE}" type="datetime1">
              <a:rPr lang="pl-PL" smtClean="0"/>
              <a:t>25.08.17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‹nr›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838200" y="6145967"/>
            <a:ext cx="10515600" cy="57550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solidFill>
                  <a:schemeClr val="accent1"/>
                </a:solidFill>
                <a:latin typeface="Poppins" charset="0"/>
                <a:ea typeface="Poppins" charset="0"/>
                <a:cs typeface="Poppi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8190" y="4929442"/>
            <a:ext cx="155620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2572" y="3133024"/>
            <a:ext cx="606857" cy="7200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62122" y="368777"/>
            <a:ext cx="2628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75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93517"/>
            <a:ext cx="10515600" cy="1117545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485449"/>
            <a:ext cx="10515600" cy="13488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1266-2091-FF43-B477-736D5F31BF7B}" type="datetime1">
              <a:rPr lang="pl-PL" smtClean="0"/>
              <a:t>25.08.17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‹nr›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838200" y="6145967"/>
            <a:ext cx="10515600" cy="57550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solidFill>
                  <a:schemeClr val="accent1"/>
                </a:solidFill>
                <a:latin typeface="Poppins" charset="0"/>
                <a:ea typeface="Poppins" charset="0"/>
                <a:cs typeface="Poppi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8190" y="4929442"/>
            <a:ext cx="155620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2572" y="3133024"/>
            <a:ext cx="606857" cy="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9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4CD7C-2D01-3E48-B872-7A5091629A56}" type="datetime1">
              <a:rPr lang="pl-PL" smtClean="0"/>
              <a:t>25.08.17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‹nr›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673113" y="5147035"/>
            <a:ext cx="4076700" cy="1574440"/>
          </a:xfrm>
        </p:spPr>
        <p:txBody>
          <a:bodyPr/>
          <a:lstStyle>
            <a:lvl1pPr marL="0" indent="0" algn="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r">
              <a:buFontTx/>
              <a:buNone/>
              <a:defRPr sz="1800" b="0" i="0">
                <a:solidFill>
                  <a:schemeClr val="bg1"/>
                </a:solidFill>
                <a:latin typeface="Poppins Light" charset="0"/>
                <a:ea typeface="Poppins Light" charset="0"/>
                <a:cs typeface="Poppins Light" charset="0"/>
              </a:defRPr>
            </a:lvl2pPr>
            <a:lvl3pPr marL="1058400" indent="0" algn="r">
              <a:spcBef>
                <a:spcPts val="2300"/>
              </a:spcBef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1104450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589052"/>
            <a:ext cx="9144000" cy="934926"/>
          </a:xfrm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60503"/>
            <a:ext cx="9144000" cy="841248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2">
                    <a:lumMod val="75000"/>
                  </a:schemeClr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2437-F061-6D41-A715-E2A25E3FA024}" type="datetime1">
              <a:rPr lang="pl-PL" smtClean="0"/>
              <a:t>25.08.17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‹nr›</a:t>
            </a:fld>
            <a:endParaRPr lang="en-US" dirty="0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77590" y="5605156"/>
            <a:ext cx="3236314" cy="751194"/>
          </a:xfrm>
          <a:prstGeom prst="rect">
            <a:avLst/>
          </a:prstGeom>
        </p:spPr>
      </p:pic>
      <p:sp>
        <p:nvSpPr>
          <p:cNvPr id="10" name="Zaokrąglony prostokąt 9"/>
          <p:cNvSpPr/>
          <p:nvPr userDrawn="1"/>
        </p:nvSpPr>
        <p:spPr>
          <a:xfrm>
            <a:off x="4222409" y="2218310"/>
            <a:ext cx="3702855" cy="1171004"/>
          </a:xfrm>
          <a:prstGeom prst="roundRect">
            <a:avLst/>
          </a:prstGeom>
          <a:solidFill>
            <a:srgbClr val="717896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dirty="0" smtClean="0"/>
              <a:t>Artur Suchocki</a:t>
            </a:r>
            <a:endParaRPr lang="pl-PL" sz="4400" dirty="0"/>
          </a:p>
        </p:txBody>
      </p:sp>
    </p:spTree>
    <p:extLst>
      <p:ext uri="{BB962C8B-B14F-4D97-AF65-F5344CB8AC3E}">
        <p14:creationId xmlns:p14="http://schemas.microsoft.com/office/powerpoint/2010/main" val="203558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365126"/>
            <a:ext cx="9159240" cy="777874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8488"/>
            <a:ext cx="10515600" cy="4558475"/>
          </a:xfrm>
        </p:spPr>
        <p:txBody>
          <a:bodyPr tIns="72000" bIns="7200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59AE43ED-1D00-AC44-822D-DD37EAAF43D1}" type="datetime1">
              <a:rPr lang="pl-PL" smtClean="0"/>
              <a:t>25.08.17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‹nr›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365126"/>
            <a:ext cx="9159240" cy="777874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70959"/>
            <a:ext cx="10515600" cy="3506004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45254-1016-6A4A-9C28-A216A8DA0944}" type="datetime1">
              <a:rPr lang="pl-PL" smtClean="0"/>
              <a:t>25.08.17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‹nr›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9843" y="2491570"/>
            <a:ext cx="11080689" cy="0"/>
          </a:xfrm>
          <a:prstGeom prst="line">
            <a:avLst/>
          </a:prstGeom>
          <a:ln w="19050">
            <a:solidFill>
              <a:srgbClr val="848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838200" y="1351981"/>
            <a:ext cx="10515600" cy="930607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 b="0" i="0">
                <a:solidFill>
                  <a:schemeClr val="tx2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  <a:lvl2pPr marL="450850" indent="-298450">
              <a:buClr>
                <a:schemeClr val="accent1"/>
              </a:buClr>
              <a:buSzPct val="100000"/>
              <a:buFont typeface="Wingdings" charset="2"/>
              <a:buChar char="§"/>
              <a:tabLst/>
              <a:defRPr sz="1200" b="0" i="0">
                <a:latin typeface="Poppins Light" charset="0"/>
                <a:ea typeface="Poppins Light" charset="0"/>
                <a:cs typeface="Poppins Light" charset="0"/>
              </a:defRPr>
            </a:lvl2pPr>
            <a:lvl3pPr marL="630238" indent="-273050">
              <a:tabLst/>
              <a:defRPr sz="1000"/>
            </a:lvl3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1467345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365126"/>
            <a:ext cx="9159240" cy="777874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70959"/>
            <a:ext cx="10515600" cy="3506004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BBA00-382E-5447-87C7-B573B0A1C2FC}" type="datetime1">
              <a:rPr lang="pl-PL" smtClean="0"/>
              <a:t>25.08.17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‹nr›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9843" y="2491570"/>
            <a:ext cx="11080689" cy="0"/>
          </a:xfrm>
          <a:prstGeom prst="line">
            <a:avLst/>
          </a:prstGeom>
          <a:ln w="19050">
            <a:solidFill>
              <a:srgbClr val="848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838200" y="1351981"/>
            <a:ext cx="10515600" cy="930607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 b="0" i="0">
                <a:solidFill>
                  <a:schemeClr val="tx2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  <a:lvl2pPr marL="450850" indent="-298450">
              <a:buClr>
                <a:schemeClr val="accent1"/>
              </a:buClr>
              <a:buSzPct val="100000"/>
              <a:buFont typeface="Wingdings" charset="2"/>
              <a:buChar char="§"/>
              <a:tabLst/>
              <a:defRPr sz="1200" b="0" i="0">
                <a:latin typeface="Poppins Light" charset="0"/>
                <a:ea typeface="Poppins Light" charset="0"/>
                <a:cs typeface="Poppins Light" charset="0"/>
              </a:defRPr>
            </a:lvl2pPr>
            <a:lvl3pPr marL="630238" indent="-273050">
              <a:tabLst/>
              <a:defRPr sz="1000"/>
            </a:lvl3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122465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365126"/>
            <a:ext cx="9159240" cy="777874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70958"/>
            <a:ext cx="5029200" cy="3506004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5F21D-E6F2-C64D-A0CF-CFF0E69840BD}" type="datetime1">
              <a:rPr lang="pl-PL" smtClean="0"/>
              <a:t>25.08.17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‹nr›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69843" y="2491570"/>
            <a:ext cx="11080689" cy="0"/>
          </a:xfrm>
          <a:prstGeom prst="line">
            <a:avLst/>
          </a:prstGeom>
          <a:ln w="19050">
            <a:solidFill>
              <a:srgbClr val="8488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6324600" y="2670958"/>
            <a:ext cx="5029200" cy="3506004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838200" y="1351981"/>
            <a:ext cx="10515600" cy="930607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400" b="0" i="0">
                <a:solidFill>
                  <a:schemeClr val="tx2"/>
                </a:solidFill>
                <a:latin typeface="Poppins Light" charset="0"/>
                <a:ea typeface="Poppins Light" charset="0"/>
                <a:cs typeface="Poppins Light" charset="0"/>
              </a:defRPr>
            </a:lvl1pPr>
            <a:lvl2pPr marL="450850" indent="-298450">
              <a:buClr>
                <a:schemeClr val="accent1"/>
              </a:buClr>
              <a:buSzPct val="100000"/>
              <a:buFont typeface="Wingdings" charset="2"/>
              <a:buChar char="§"/>
              <a:tabLst/>
              <a:defRPr sz="1200" b="0" i="0">
                <a:latin typeface="Poppins Light" charset="0"/>
                <a:ea typeface="Poppins Light" charset="0"/>
                <a:cs typeface="Poppins Light" charset="0"/>
              </a:defRPr>
            </a:lvl2pPr>
            <a:lvl3pPr marL="630238" indent="-273050">
              <a:tabLst/>
              <a:defRPr sz="1000"/>
            </a:lvl3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1635759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365126"/>
            <a:ext cx="9159240" cy="777874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32EB3-1C61-9948-893D-0824D78D42AC}" type="datetime1">
              <a:rPr lang="pl-PL" smtClean="0"/>
              <a:t>25.08.17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‹nr›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575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365126"/>
            <a:ext cx="9159240" cy="777874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4A5B3-404A-CD46-9C81-E707A24A7651}" type="datetime1">
              <a:rPr lang="pl-PL" smtClean="0"/>
              <a:t>25.08.17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‹nr›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1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89798"/>
            <a:ext cx="5181600" cy="1987942"/>
          </a:xfrm>
          <a:ln w="19050">
            <a:solidFill>
              <a:schemeClr val="accent1"/>
            </a:solidFill>
          </a:ln>
        </p:spPr>
        <p:txBody>
          <a:bodyPr tIns="360000"/>
          <a:lstStyle>
            <a:lvl1pPr>
              <a:spcBef>
                <a:spcPts val="4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EDC70-B737-5D4F-92BE-791A72E49C33}" type="datetime1">
              <a:rPr lang="pl-PL" smtClean="0"/>
              <a:t>25.08.17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‹nr›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905428" y="1366558"/>
            <a:ext cx="2742344" cy="510811"/>
          </a:xfrm>
          <a:solidFill>
            <a:schemeClr val="bg1"/>
          </a:solidFill>
          <a:ln w="19050">
            <a:noFill/>
          </a:ln>
        </p:spPr>
        <p:txBody>
          <a:bodyPr tIns="180000" anchor="ctr"/>
          <a:lstStyle>
            <a:lvl1pPr marL="0" indent="0" algn="ctr">
              <a:spcBef>
                <a:spcPts val="4000"/>
              </a:spcBef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85800" y="4152988"/>
            <a:ext cx="5181600" cy="1987942"/>
          </a:xfrm>
          <a:ln w="19050">
            <a:solidFill>
              <a:schemeClr val="accent1"/>
            </a:solidFill>
          </a:ln>
        </p:spPr>
        <p:txBody>
          <a:bodyPr tIns="360000"/>
          <a:lstStyle>
            <a:lvl1pPr>
              <a:spcBef>
                <a:spcPts val="4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1905428" y="3829748"/>
            <a:ext cx="2742344" cy="510811"/>
          </a:xfrm>
          <a:solidFill>
            <a:schemeClr val="bg1"/>
          </a:solidFill>
          <a:ln w="19050">
            <a:noFill/>
          </a:ln>
        </p:spPr>
        <p:txBody>
          <a:bodyPr tIns="180000" anchor="ctr"/>
          <a:lstStyle>
            <a:lvl1pPr marL="0" indent="0" algn="ctr">
              <a:spcBef>
                <a:spcPts val="4000"/>
              </a:spcBef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6172200" y="1689798"/>
            <a:ext cx="5181600" cy="1987942"/>
          </a:xfrm>
          <a:ln w="19050">
            <a:solidFill>
              <a:schemeClr val="accent1"/>
            </a:solidFill>
          </a:ln>
        </p:spPr>
        <p:txBody>
          <a:bodyPr tIns="360000"/>
          <a:lstStyle>
            <a:lvl1pPr>
              <a:spcBef>
                <a:spcPts val="4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7391828" y="1366558"/>
            <a:ext cx="2742344" cy="510811"/>
          </a:xfrm>
          <a:solidFill>
            <a:schemeClr val="bg1"/>
          </a:solidFill>
          <a:ln w="19050">
            <a:noFill/>
          </a:ln>
        </p:spPr>
        <p:txBody>
          <a:bodyPr tIns="180000" anchor="ctr"/>
          <a:lstStyle>
            <a:lvl1pPr marL="0" indent="0" algn="ctr">
              <a:spcBef>
                <a:spcPts val="4000"/>
              </a:spcBef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8"/>
          </p:nvPr>
        </p:nvSpPr>
        <p:spPr>
          <a:xfrm>
            <a:off x="6172200" y="4152988"/>
            <a:ext cx="5181600" cy="1987942"/>
          </a:xfrm>
          <a:ln w="19050">
            <a:solidFill>
              <a:schemeClr val="accent1"/>
            </a:solidFill>
          </a:ln>
        </p:spPr>
        <p:txBody>
          <a:bodyPr tIns="360000"/>
          <a:lstStyle>
            <a:lvl1pPr>
              <a:spcBef>
                <a:spcPts val="4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9"/>
          </p:nvPr>
        </p:nvSpPr>
        <p:spPr>
          <a:xfrm>
            <a:off x="7391828" y="3829748"/>
            <a:ext cx="2742344" cy="510811"/>
          </a:xfrm>
          <a:solidFill>
            <a:schemeClr val="bg1"/>
          </a:solidFill>
          <a:ln w="19050">
            <a:noFill/>
          </a:ln>
        </p:spPr>
        <p:txBody>
          <a:bodyPr tIns="180000" anchor="ctr"/>
          <a:lstStyle>
            <a:lvl1pPr marL="0" indent="0" algn="ctr">
              <a:spcBef>
                <a:spcPts val="4000"/>
              </a:spcBef>
              <a:buFontTx/>
              <a:buNone/>
              <a:defRPr sz="20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365125"/>
            <a:ext cx="9159240" cy="786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18488"/>
            <a:ext cx="10515600" cy="455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Edytuj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505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2"/>
                </a:solidFill>
                <a:latin typeface="Poppins" charset="0"/>
                <a:ea typeface="Poppins" charset="0"/>
                <a:cs typeface="Poppins" charset="0"/>
              </a:defRPr>
            </a:lvl1pPr>
          </a:lstStyle>
          <a:p>
            <a:fld id="{170FEA9D-65AA-5245-AC47-83D3D4A872C9}" type="slidenum">
              <a:rPr lang="en-US" smtClean="0"/>
              <a:pPr/>
              <a:t>‹nr›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5125"/>
            <a:ext cx="2041100" cy="786014"/>
          </a:xfrm>
          <a:prstGeom prst="rect">
            <a:avLst/>
          </a:prstGeom>
        </p:spPr>
      </p:pic>
      <p:pic>
        <p:nvPicPr>
          <p:cNvPr id="9" name="Picture 7"/>
          <p:cNvPicPr preferRelativeResize="0"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878" y="6485347"/>
            <a:ext cx="8784636" cy="12565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6517" y="6538912"/>
            <a:ext cx="4683511" cy="31908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2"/>
                </a:solidFill>
                <a:latin typeface="Poppins" charset="0"/>
                <a:ea typeface="Poppins" charset="0"/>
                <a:cs typeface="Poppins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0532" y="6356350"/>
            <a:ext cx="129533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2"/>
                </a:solidFill>
                <a:latin typeface="Poppins" charset="0"/>
                <a:ea typeface="Poppins" charset="0"/>
                <a:cs typeface="Poppins" charset="0"/>
              </a:defRPr>
            </a:lvl1pPr>
          </a:lstStyle>
          <a:p>
            <a:fld id="{D032D3E2-E03A-6643-80D2-2AC483566082}" type="datetime1">
              <a:rPr lang="pl-PL" smtClean="0"/>
              <a:t>25.08.17</a:t>
            </a:fld>
            <a:endParaRPr lang="en-US" dirty="0"/>
          </a:p>
        </p:txBody>
      </p:sp>
      <p:sp>
        <p:nvSpPr>
          <p:cNvPr id="7" name="Prostokąt 6"/>
          <p:cNvSpPr/>
          <p:nvPr userDrawn="1"/>
        </p:nvSpPr>
        <p:spPr>
          <a:xfrm>
            <a:off x="10235518" y="6303408"/>
            <a:ext cx="1759824" cy="471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 userDrawn="1"/>
        </p:nvSpPr>
        <p:spPr>
          <a:xfrm>
            <a:off x="0" y="365125"/>
            <a:ext cx="2041100" cy="786014"/>
          </a:xfrm>
          <a:prstGeom prst="rect">
            <a:avLst/>
          </a:prstGeom>
          <a:solidFill>
            <a:srgbClr val="6D739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 smtClean="0"/>
              <a:t>Artur</a:t>
            </a:r>
            <a:r>
              <a:rPr lang="pl-PL" sz="2000" baseline="0" dirty="0" smtClean="0"/>
              <a:t> </a:t>
            </a:r>
            <a:r>
              <a:rPr lang="pl-PL" sz="2000" baseline="0" dirty="0" smtClean="0">
                <a:ln>
                  <a:noFill/>
                </a:ln>
              </a:rPr>
              <a:t>Suchocki</a:t>
            </a:r>
            <a:endParaRPr lang="pl-PL" sz="2000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8" r:id="rId4"/>
    <p:sldLayoutId id="2147483670" r:id="rId5"/>
    <p:sldLayoutId id="2147483669" r:id="rId6"/>
    <p:sldLayoutId id="2147483661" r:id="rId7"/>
    <p:sldLayoutId id="2147483662" r:id="rId8"/>
    <p:sldLayoutId id="2147483652" r:id="rId9"/>
    <p:sldLayoutId id="2147483663" r:id="rId10"/>
    <p:sldLayoutId id="2147483667" r:id="rId11"/>
    <p:sldLayoutId id="2147483651" r:id="rId12"/>
    <p:sldLayoutId id="2147483664" r:id="rId13"/>
    <p:sldLayoutId id="2147483665" r:id="rId14"/>
    <p:sldLayoutId id="2147483666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Poppins SemiBold" charset="0"/>
          <a:ea typeface="Poppins SemiBold" charset="0"/>
          <a:cs typeface="Poppins SemiBold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SzPct val="55000"/>
        <a:buFontTx/>
        <a:buNone/>
        <a:defRPr sz="2000" b="0" i="0" kern="1200">
          <a:solidFill>
            <a:schemeClr val="accent1"/>
          </a:solidFill>
          <a:latin typeface="Poppins" charset="0"/>
          <a:ea typeface="Poppins" charset="0"/>
          <a:cs typeface="Poppins" charset="0"/>
        </a:defRPr>
      </a:lvl1pPr>
      <a:lvl2pPr marL="304800" indent="-304800" algn="l" defTabSz="914400" rtl="0" eaLnBrk="1" latinLnBrk="0" hangingPunct="1">
        <a:lnSpc>
          <a:spcPct val="90000"/>
        </a:lnSpc>
        <a:spcBef>
          <a:spcPts val="1100"/>
        </a:spcBef>
        <a:buSzPct val="65000"/>
        <a:buFontTx/>
        <a:buBlip>
          <a:blip r:embed="rId19"/>
        </a:buBlip>
        <a:tabLst/>
        <a:defRPr sz="1800" b="0" i="0" kern="1200">
          <a:solidFill>
            <a:schemeClr val="tx2"/>
          </a:solidFill>
          <a:latin typeface="Poppins Light" charset="0"/>
          <a:ea typeface="Poppins Light" charset="0"/>
          <a:cs typeface="Poppins Light" charset="0"/>
        </a:defRPr>
      </a:lvl2pPr>
      <a:lvl3pPr marL="571500" indent="-266700" algn="l" defTabSz="914400" rtl="0" eaLnBrk="1" latinLnBrk="0" hangingPunct="1">
        <a:lnSpc>
          <a:spcPct val="90000"/>
        </a:lnSpc>
        <a:spcBef>
          <a:spcPts val="1100"/>
        </a:spcBef>
        <a:buClr>
          <a:schemeClr val="accent1"/>
        </a:buClr>
        <a:buFont typeface="Wingdings" charset="2"/>
        <a:buChar char="§"/>
        <a:tabLst/>
        <a:defRPr sz="1600" b="0" i="0" kern="1200">
          <a:solidFill>
            <a:schemeClr val="tx2"/>
          </a:solidFill>
          <a:latin typeface="Poppins Light" charset="0"/>
          <a:ea typeface="Poppins Light" charset="0"/>
          <a:cs typeface="Poppins Light" charset="0"/>
        </a:defRPr>
      </a:lvl3pPr>
      <a:lvl4pPr marL="838200" indent="-266700" algn="l" defTabSz="914400" rtl="0" eaLnBrk="1" latinLnBrk="0" hangingPunct="1">
        <a:lnSpc>
          <a:spcPct val="90000"/>
        </a:lnSpc>
        <a:spcBef>
          <a:spcPts val="1100"/>
        </a:spcBef>
        <a:buClr>
          <a:schemeClr val="accent1"/>
        </a:buClr>
        <a:buFont typeface="Arial"/>
        <a:buChar char="•"/>
        <a:tabLst/>
        <a:defRPr sz="1400" b="0" i="0" kern="1200">
          <a:solidFill>
            <a:schemeClr val="tx2"/>
          </a:solidFill>
          <a:latin typeface="Poppins Light" charset="0"/>
          <a:ea typeface="Poppins Light" charset="0"/>
          <a:cs typeface="Poppins Light" charset="0"/>
        </a:defRPr>
      </a:lvl4pPr>
      <a:lvl5pPr marL="1066800" indent="-228600" algn="l" defTabSz="914400" rtl="0" eaLnBrk="1" latinLnBrk="0" hangingPunct="1">
        <a:lnSpc>
          <a:spcPct val="90000"/>
        </a:lnSpc>
        <a:spcBef>
          <a:spcPts val="1100"/>
        </a:spcBef>
        <a:buClr>
          <a:schemeClr val="accent1"/>
        </a:buClr>
        <a:buSzPct val="70000"/>
        <a:buFont typeface="Courier New" charset="0"/>
        <a:buChar char="o"/>
        <a:tabLst/>
        <a:defRPr sz="1200" b="0" i="0" kern="1200">
          <a:solidFill>
            <a:schemeClr val="tx2"/>
          </a:solidFill>
          <a:latin typeface="Poppins Light" charset="0"/>
          <a:ea typeface="Poppins Light" charset="0"/>
          <a:cs typeface="Poppi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3100" dirty="0" err="1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Bike</a:t>
            </a:r>
            <a:r>
              <a:rPr lang="pl-PL" sz="31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sz="3100" dirty="0" err="1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Sharing</a:t>
            </a:r>
            <a:r>
              <a:rPr lang="pl-PL" sz="3100" dirty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sz="3100" dirty="0" err="1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Demand</a:t>
            </a:r>
            <a:r>
              <a:rPr lang="pl-PL" sz="3100" dirty="0" smtClean="0">
                <a:solidFill>
                  <a:schemeClr val="bg1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Project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60502"/>
            <a:ext cx="9144000" cy="996719"/>
          </a:xfrm>
        </p:spPr>
        <p:txBody>
          <a:bodyPr>
            <a:normAutofit/>
          </a:bodyPr>
          <a:lstStyle/>
          <a:p>
            <a:endParaRPr lang="pl-PL" sz="20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pl-PL" sz="2000" dirty="0" smtClean="0">
                <a:latin typeface="Calibri" charset="0"/>
                <a:ea typeface="Calibri" charset="0"/>
                <a:cs typeface="Calibri" charset="0"/>
              </a:rPr>
              <a:t>Meeting 25.08.2017</a:t>
            </a:r>
            <a:endParaRPr lang="pl-PL" sz="2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13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Bike</a:t>
            </a:r>
            <a:r>
              <a:rPr lang="pl-PL" dirty="0"/>
              <a:t> </a:t>
            </a:r>
            <a:r>
              <a:rPr lang="pl-PL" dirty="0" err="1"/>
              <a:t>Sharing</a:t>
            </a:r>
            <a:r>
              <a:rPr lang="pl-PL" dirty="0"/>
              <a:t> </a:t>
            </a:r>
            <a:r>
              <a:rPr lang="pl-PL" dirty="0" err="1"/>
              <a:t>Demand</a:t>
            </a:r>
            <a:endParaRPr lang="pl-PL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l-PL" b="1" dirty="0" smtClean="0"/>
              <a:t>Exploratory data analysis</a:t>
            </a:r>
            <a:endParaRPr lang="pl-PL" b="1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sz="3200" b="1" dirty="0" smtClean="0"/>
              <a:t>Do </a:t>
            </a:r>
            <a:r>
              <a:rPr lang="pl-PL" sz="3200" b="1" dirty="0"/>
              <a:t>we </a:t>
            </a:r>
            <a:r>
              <a:rPr lang="pl-PL" sz="3200" b="1" dirty="0" smtClean="0"/>
              <a:t>have </a:t>
            </a:r>
            <a:r>
              <a:rPr lang="pl-PL" sz="3200" b="1" dirty="0"/>
              <a:t>the data to answer those questions ?</a:t>
            </a:r>
            <a:endParaRPr lang="pl-PL" sz="3200" b="1" dirty="0" smtClean="0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428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Observations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time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periods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ymbol zastępczy zawartości 7"/>
          <p:cNvSpPr>
            <a:spLocks noGrp="1"/>
          </p:cNvSpPr>
          <p:nvPr>
            <p:ph idx="4294967295"/>
          </p:nvPr>
        </p:nvSpPr>
        <p:spPr>
          <a:xfrm>
            <a:off x="980707" y="1547748"/>
            <a:ext cx="5424752" cy="48584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FEC40A"/>
              </a:buClr>
              <a:buSzPct val="120000"/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We are </a:t>
            </a:r>
            <a:r>
              <a:rPr lang="en-US" sz="24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provided hourly rental </a:t>
            </a:r>
            <a:r>
              <a:rPr lang="en-US" sz="24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data spanning </a:t>
            </a:r>
            <a:r>
              <a:rPr lang="en-US" sz="24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two </a:t>
            </a:r>
            <a:r>
              <a:rPr lang="en-US" sz="24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years:</a:t>
            </a:r>
          </a:p>
          <a:p>
            <a:pPr>
              <a:buClr>
                <a:srgbClr val="FEC40A"/>
              </a:buClr>
              <a:buSzPct val="120000"/>
              <a:buFont typeface="Arial" pitchFamily="34" charset="0"/>
              <a:buChar char="•"/>
            </a:pPr>
            <a:endParaRPr lang="en-US" b="1" dirty="0" smtClean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2">
              <a:buClr>
                <a:srgbClr val="FEC40A"/>
              </a:buClr>
              <a:buSzPct val="120000"/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training </a:t>
            </a:r>
            <a:r>
              <a:rPr lang="en-US" sz="20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set is comprised of the first 19 days of each </a:t>
            </a:r>
            <a:r>
              <a:rPr lang="en-US" sz="20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month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  <a:p>
            <a:pPr lvl="2">
              <a:buClr>
                <a:srgbClr val="FEC40A"/>
              </a:buClr>
              <a:buSzPct val="120000"/>
              <a:buFont typeface="Arial" pitchFamily="34" charset="0"/>
              <a:buChar char="•"/>
            </a:pPr>
            <a:endParaRPr lang="en-US" sz="2000" b="1" dirty="0" smtClean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2">
              <a:buClr>
                <a:srgbClr val="FEC40A"/>
              </a:buClr>
              <a:buSzPct val="120000"/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test </a:t>
            </a:r>
            <a:r>
              <a:rPr lang="en-US" sz="20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set is the 20th to the end of the month.</a:t>
            </a:r>
            <a:r>
              <a:rPr lang="pl-PL" sz="14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>
              <a:buClr>
                <a:srgbClr val="FEC40A"/>
              </a:buClr>
              <a:buSzPct val="120000"/>
              <a:buFont typeface="Arial" pitchFamily="34" charset="0"/>
              <a:buChar char="•"/>
            </a:pPr>
            <a:endParaRPr lang="pl-PL" sz="1800" b="1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buClr>
                <a:srgbClr val="FEC40A"/>
              </a:buClr>
              <a:buSzPct val="120000"/>
              <a:buFont typeface="Arial" pitchFamily="34" charset="0"/>
              <a:buChar char="•"/>
            </a:pPr>
            <a:endParaRPr lang="en-US" sz="2400" b="1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buClr>
                <a:srgbClr val="FEC40A"/>
              </a:buClr>
              <a:buSzPct val="120000"/>
              <a:buFont typeface="Arial" pitchFamily="34" charset="0"/>
              <a:buChar char="•"/>
            </a:pPr>
            <a:endParaRPr lang="en-US" sz="1800" b="1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Obraz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520" y="1336242"/>
            <a:ext cx="4364280" cy="43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Weather Assumptions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ymbol zastępczy zawartości 7"/>
          <p:cNvSpPr>
            <a:spLocks noGrp="1"/>
          </p:cNvSpPr>
          <p:nvPr>
            <p:ph idx="4294967295"/>
          </p:nvPr>
        </p:nvSpPr>
        <p:spPr>
          <a:xfrm>
            <a:off x="980707" y="1510940"/>
            <a:ext cx="5280209" cy="48584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Clr>
                <a:srgbClr val="FEC40A"/>
              </a:buClr>
              <a:buSzPct val="120000"/>
              <a:buFont typeface="Arial" pitchFamily="34" charset="0"/>
              <a:buChar char="•"/>
            </a:pPr>
            <a:r>
              <a:rPr lang="pl-PL" sz="28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sz="28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Each </a:t>
            </a:r>
            <a:r>
              <a:rPr lang="en-US" sz="28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observation </a:t>
            </a:r>
            <a:r>
              <a:rPr lang="en-US" sz="28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consists</a:t>
            </a:r>
          </a:p>
          <a:p>
            <a:pPr lvl="2">
              <a:spcAft>
                <a:spcPts val="1200"/>
              </a:spcAft>
              <a:buClr>
                <a:srgbClr val="FEC40A"/>
              </a:buClr>
              <a:buSzPct val="120000"/>
              <a:buFont typeface="Arial" pitchFamily="34" charset="0"/>
              <a:buChar char="•"/>
            </a:pPr>
            <a:r>
              <a:rPr lang="pl-PL" sz="2400" b="1" dirty="0" err="1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weather</a:t>
            </a:r>
            <a:r>
              <a:rPr lang="pl-PL" sz="24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sz="2400" b="1" dirty="0" err="1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conditions</a:t>
            </a:r>
            <a:r>
              <a:rPr lang="pl-PL" sz="24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lvl="2">
              <a:spcAft>
                <a:spcPts val="1200"/>
              </a:spcAft>
              <a:buClr>
                <a:srgbClr val="FEC40A"/>
              </a:buClr>
              <a:buSzPct val="120000"/>
              <a:buFont typeface="Arial" pitchFamily="34" charset="0"/>
              <a:buChar char="•"/>
            </a:pPr>
            <a:r>
              <a:rPr lang="pl-PL" sz="2400" b="1" dirty="0" err="1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workingday</a:t>
            </a:r>
            <a:r>
              <a:rPr lang="pl-PL" sz="24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/ </a:t>
            </a:r>
            <a:r>
              <a:rPr lang="pl-PL" sz="2400" b="1" dirty="0" err="1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holiday</a:t>
            </a:r>
            <a:r>
              <a:rPr lang="pl-PL" sz="24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sz="2400" b="1" dirty="0" err="1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information</a:t>
            </a:r>
            <a:endParaRPr lang="pl-PL" sz="2400" b="1" dirty="0" smtClean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2">
              <a:buClr>
                <a:srgbClr val="FEC40A"/>
              </a:buClr>
              <a:buSzPct val="120000"/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o</a:t>
            </a:r>
            <a:r>
              <a:rPr lang="en-US" sz="24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bservation extended by derivate variables</a:t>
            </a:r>
            <a:endParaRPr lang="pl-PL" sz="2400" b="1" dirty="0" smtClean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1714" y="1538546"/>
            <a:ext cx="5757383" cy="353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69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Independent variables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53" y="1432863"/>
            <a:ext cx="10410688" cy="45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68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Independent variables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26" y="1571265"/>
            <a:ext cx="10215305" cy="457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38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Independent variables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44" y="1579193"/>
            <a:ext cx="10579964" cy="436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8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ependent variables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54" y="1228080"/>
            <a:ext cx="8658319" cy="512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1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ependent variables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199" y="1260783"/>
            <a:ext cx="5699128" cy="497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65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ependent variables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223" y="1253321"/>
            <a:ext cx="5757936" cy="516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18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Correlations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7700"/>
            <a:ext cx="12192000" cy="301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2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Bike</a:t>
            </a:r>
            <a:r>
              <a:rPr lang="pl-PL" dirty="0" smtClean="0"/>
              <a:t> </a:t>
            </a:r>
            <a:r>
              <a:rPr lang="pl-PL" dirty="0" err="1"/>
              <a:t>Sharing</a:t>
            </a:r>
            <a:r>
              <a:rPr lang="pl-PL" dirty="0"/>
              <a:t> </a:t>
            </a:r>
            <a:r>
              <a:rPr lang="pl-PL" dirty="0" err="1"/>
              <a:t>Demand</a:t>
            </a:r>
            <a:endParaRPr lang="pl-PL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l-PL" b="1" dirty="0" smtClean="0"/>
              <a:t>General </a:t>
            </a:r>
            <a:r>
              <a:rPr lang="pl-PL" b="1" dirty="0" err="1" smtClean="0"/>
              <a:t>information</a:t>
            </a:r>
            <a:endParaRPr lang="pl-PL" b="1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sz="3200" b="1" dirty="0" err="1" smtClean="0"/>
              <a:t>Introduction</a:t>
            </a:r>
            <a:endParaRPr lang="pl-PL" sz="3200" b="1" dirty="0"/>
          </a:p>
        </p:txBody>
      </p:sp>
    </p:spTree>
    <p:extLst>
      <p:ext uri="{BB962C8B-B14F-4D97-AF65-F5344CB8AC3E}">
        <p14:creationId xmlns:p14="http://schemas.microsoft.com/office/powerpoint/2010/main" val="3365985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ependent variables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68" y="1242215"/>
            <a:ext cx="8638455" cy="511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ependent variables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33" y="1156756"/>
            <a:ext cx="7283866" cy="519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32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ependent variables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15" y="1181392"/>
            <a:ext cx="5816708" cy="517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3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Bike</a:t>
            </a:r>
            <a:r>
              <a:rPr lang="pl-PL" dirty="0"/>
              <a:t> </a:t>
            </a:r>
            <a:r>
              <a:rPr lang="pl-PL" dirty="0" err="1"/>
              <a:t>Sharing</a:t>
            </a:r>
            <a:r>
              <a:rPr lang="pl-PL" dirty="0"/>
              <a:t> </a:t>
            </a:r>
            <a:r>
              <a:rPr lang="pl-PL" dirty="0" err="1"/>
              <a:t>Demand</a:t>
            </a:r>
            <a:endParaRPr lang="pl-PL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l-PL" b="1" dirty="0" smtClean="0"/>
              <a:t>Formal modeling</a:t>
            </a:r>
            <a:endParaRPr lang="pl-PL" b="1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sz="3200" b="1" dirty="0" smtClean="0"/>
              <a:t>How do we </a:t>
            </a:r>
            <a:r>
              <a:rPr lang="pl-PL" sz="3200" b="1" dirty="0" err="1" smtClean="0"/>
              <a:t>make</a:t>
            </a:r>
            <a:r>
              <a:rPr lang="pl-PL" sz="3200" b="1" dirty="0" smtClean="0"/>
              <a:t> </a:t>
            </a:r>
            <a:r>
              <a:rPr lang="pl-PL" sz="3200" b="1" dirty="0" err="1" smtClean="0"/>
              <a:t>models</a:t>
            </a:r>
            <a:r>
              <a:rPr lang="pl-PL" sz="3200" b="1" dirty="0" smtClean="0"/>
              <a:t>?</a:t>
            </a:r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64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Loss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Function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82" y="1479174"/>
            <a:ext cx="8060209" cy="4387481"/>
          </a:xfrm>
          <a:prstGeom prst="rect">
            <a:avLst/>
          </a:prstGeom>
        </p:spPr>
      </p:pic>
      <p:sp>
        <p:nvSpPr>
          <p:cNvPr id="9" name="Prostokąt 8"/>
          <p:cNvSpPr/>
          <p:nvPr/>
        </p:nvSpPr>
        <p:spPr>
          <a:xfrm>
            <a:off x="1618682" y="4747687"/>
            <a:ext cx="7263320" cy="123672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51762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Number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of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features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045" y="1345293"/>
            <a:ext cx="6331096" cy="484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70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Bike</a:t>
            </a:r>
            <a:r>
              <a:rPr lang="pl-PL" dirty="0"/>
              <a:t> </a:t>
            </a:r>
            <a:r>
              <a:rPr lang="pl-PL" dirty="0" err="1"/>
              <a:t>Sharing</a:t>
            </a:r>
            <a:r>
              <a:rPr lang="pl-PL" dirty="0"/>
              <a:t> </a:t>
            </a:r>
            <a:r>
              <a:rPr lang="pl-PL" dirty="0" err="1"/>
              <a:t>Demand</a:t>
            </a:r>
            <a:endParaRPr lang="pl-PL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l-PL" b="1" dirty="0" smtClean="0"/>
              <a:t>Interpretation</a:t>
            </a:r>
          </a:p>
        </p:txBody>
      </p:sp>
      <p:sp>
        <p:nvSpPr>
          <p:cNvPr id="11" name="Symbol zastępczy tekstu 10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sz="3200" b="1" dirty="0" smtClean="0"/>
              <a:t>What are the results ?</a:t>
            </a:r>
            <a:endParaRPr lang="pl-PL" sz="3200" b="1" dirty="0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One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Decision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Tree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238" y="2078765"/>
            <a:ext cx="9106127" cy="2442098"/>
          </a:xfrm>
          <a:prstGeom prst="rect">
            <a:avLst/>
          </a:prstGeom>
        </p:spPr>
      </p:pic>
      <p:sp>
        <p:nvSpPr>
          <p:cNvPr id="10" name="Prostokąt 9"/>
          <p:cNvSpPr/>
          <p:nvPr/>
        </p:nvSpPr>
        <p:spPr>
          <a:xfrm>
            <a:off x="1281457" y="2597947"/>
            <a:ext cx="1673676" cy="27390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5426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Linear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Regression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28" y="2099937"/>
            <a:ext cx="9086578" cy="2346236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1281457" y="2597947"/>
            <a:ext cx="1673676" cy="273905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/>
          <p:cNvSpPr/>
          <p:nvPr/>
        </p:nvSpPr>
        <p:spPr>
          <a:xfrm>
            <a:off x="3702219" y="4086671"/>
            <a:ext cx="1543974" cy="273905"/>
          </a:xfrm>
          <a:prstGeom prst="rect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98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Linear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Regression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66" y="1452526"/>
            <a:ext cx="9855042" cy="44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Introduction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ymbol zastępczy zawartości 7"/>
          <p:cNvSpPr>
            <a:spLocks noGrp="1"/>
          </p:cNvSpPr>
          <p:nvPr>
            <p:ph idx="4294967295"/>
          </p:nvPr>
        </p:nvSpPr>
        <p:spPr>
          <a:xfrm>
            <a:off x="980703" y="1768596"/>
            <a:ext cx="9424387" cy="485843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Clr>
                <a:srgbClr val="FEC40A"/>
              </a:buClr>
              <a:buSzPct val="120000"/>
              <a:buFont typeface="Arial" pitchFamily="34" charset="0"/>
              <a:buChar char="•"/>
            </a:pPr>
            <a:r>
              <a:rPr lang="en-US" sz="30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sz="30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Project was </a:t>
            </a:r>
            <a:r>
              <a:rPr lang="pl-PL" sz="3000" b="1" dirty="0" err="1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composed</a:t>
            </a:r>
            <a:r>
              <a:rPr lang="pl-PL" sz="30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of 2 parts</a:t>
            </a:r>
          </a:p>
          <a:p>
            <a:pPr marL="1085850" lvl="3" indent="-514350">
              <a:buClr>
                <a:srgbClr val="FEC40A"/>
              </a:buClr>
              <a:buSzPct val="120000"/>
              <a:buFont typeface="+mj-lt"/>
              <a:buAutoNum type="arabicPeriod"/>
            </a:pPr>
            <a:r>
              <a:rPr lang="pl-PL" sz="3000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Data Science</a:t>
            </a:r>
          </a:p>
          <a:p>
            <a:pPr marL="1085850" lvl="3" indent="-514350">
              <a:buClr>
                <a:srgbClr val="FEC40A"/>
              </a:buClr>
              <a:buSzPct val="120000"/>
              <a:buFont typeface="+mj-lt"/>
              <a:buAutoNum type="arabicPeriod"/>
            </a:pPr>
            <a:r>
              <a:rPr lang="pl-PL" sz="3000" dirty="0" smtClean="0">
                <a:latin typeface="Calibri" charset="0"/>
                <a:ea typeface="Calibri" charset="0"/>
                <a:cs typeface="Calibri" charset="0"/>
              </a:rPr>
              <a:t>Apache Spark ML </a:t>
            </a:r>
            <a:r>
              <a:rPr lang="pl-PL" sz="3000" dirty="0" err="1" smtClean="0">
                <a:latin typeface="Calibri" charset="0"/>
                <a:ea typeface="Calibri" charset="0"/>
                <a:cs typeface="Calibri" charset="0"/>
              </a:rPr>
              <a:t>implementation</a:t>
            </a:r>
            <a:endParaRPr lang="pl-PL" sz="3000" dirty="0" smtClean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1085850" lvl="3" indent="-514350">
              <a:buClr>
                <a:srgbClr val="FEC40A"/>
              </a:buClr>
              <a:buSzPct val="120000"/>
              <a:buFont typeface="+mj-lt"/>
              <a:buAutoNum type="arabicPeriod"/>
            </a:pPr>
            <a:endParaRPr lang="pl-PL" sz="3000" b="1" dirty="0" smtClean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>
              <a:buClr>
                <a:srgbClr val="FEC40A"/>
              </a:buClr>
              <a:buSzPct val="120000"/>
              <a:buFont typeface="Arial" pitchFamily="34" charset="0"/>
              <a:buChar char="•"/>
            </a:pPr>
            <a:r>
              <a:rPr lang="pl-PL" sz="3000" b="1" dirty="0" smtClean="0">
                <a:latin typeface="Calibri" charset="0"/>
                <a:ea typeface="Calibri" charset="0"/>
                <a:cs typeface="Calibri" charset="0"/>
              </a:rPr>
              <a:t>Project Time-</a:t>
            </a:r>
            <a:r>
              <a:rPr lang="pl-PL" sz="3000" b="1" dirty="0" err="1" smtClean="0">
                <a:latin typeface="Calibri" charset="0"/>
                <a:ea typeface="Calibri" charset="0"/>
                <a:cs typeface="Calibri" charset="0"/>
              </a:rPr>
              <a:t>frame</a:t>
            </a:r>
            <a:r>
              <a:rPr lang="pl-PL" sz="3000" b="1" dirty="0" smtClean="0">
                <a:latin typeface="Calibri" charset="0"/>
                <a:ea typeface="Calibri" charset="0"/>
                <a:cs typeface="Calibri" charset="0"/>
              </a:rPr>
              <a:t>	-&gt;	01.08.2017 – 18.08.2017</a:t>
            </a:r>
          </a:p>
          <a:p>
            <a:pPr lvl="1">
              <a:buClr>
                <a:srgbClr val="FEC40A"/>
              </a:buClr>
              <a:buSzPct val="120000"/>
              <a:buFont typeface="Arial" pitchFamily="34" charset="0"/>
              <a:buChar char="•"/>
            </a:pPr>
            <a:endParaRPr lang="pl-PL" sz="3000" b="1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96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Random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Forest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538" y="2116539"/>
            <a:ext cx="9625208" cy="2347612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1281457" y="2597947"/>
            <a:ext cx="1673676" cy="273905"/>
          </a:xfrm>
          <a:prstGeom prst="rect">
            <a:avLst/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3760326" y="4086671"/>
            <a:ext cx="1543974" cy="273905"/>
          </a:xfrm>
          <a:prstGeom prst="rect">
            <a:avLst/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333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Random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Forest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63" y="1303124"/>
            <a:ext cx="10225420" cy="468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9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Gradient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Boosted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Tree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48" y="2058438"/>
            <a:ext cx="9346196" cy="2543766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1281457" y="2622847"/>
            <a:ext cx="1673676" cy="273905"/>
          </a:xfrm>
          <a:prstGeom prst="rect">
            <a:avLst/>
          </a:prstGeom>
          <a:noFill/>
          <a:ln w="571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/>
          <p:cNvSpPr/>
          <p:nvPr/>
        </p:nvSpPr>
        <p:spPr>
          <a:xfrm>
            <a:off x="3660713" y="4202871"/>
            <a:ext cx="1618684" cy="273905"/>
          </a:xfrm>
          <a:prstGeom prst="rect">
            <a:avLst/>
          </a:prstGeom>
          <a:noFill/>
          <a:ln w="5715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027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Gradient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Boosted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Tree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18" y="1596415"/>
            <a:ext cx="9811707" cy="445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20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Bike</a:t>
            </a:r>
            <a:r>
              <a:rPr lang="pl-PL" dirty="0"/>
              <a:t> </a:t>
            </a:r>
            <a:r>
              <a:rPr lang="pl-PL" dirty="0" err="1"/>
              <a:t>Sharing</a:t>
            </a:r>
            <a:r>
              <a:rPr lang="pl-PL" dirty="0"/>
              <a:t> </a:t>
            </a:r>
            <a:r>
              <a:rPr lang="pl-PL" dirty="0" err="1"/>
              <a:t>Demand</a:t>
            </a:r>
            <a:endParaRPr lang="pl-PL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l-PL" b="1" dirty="0" smtClean="0"/>
              <a:t>Communication</a:t>
            </a:r>
            <a:endParaRPr lang="pl-PL" b="1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sz="3200" b="1" dirty="0" smtClean="0"/>
              <a:t>What are the conclusions ?</a:t>
            </a:r>
            <a:endParaRPr lang="pl-PL" sz="3200" b="1" dirty="0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Conclusions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800"/>
            <a:ext cx="12192000" cy="368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8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Conclusions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78" y="1335594"/>
            <a:ext cx="8832196" cy="2567143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492" y="4109412"/>
            <a:ext cx="5132060" cy="22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36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Conclusions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12192000" cy="24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1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Conclusions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68" y="1262406"/>
            <a:ext cx="7445561" cy="5093944"/>
          </a:xfrm>
          <a:prstGeom prst="rect">
            <a:avLst/>
          </a:prstGeom>
        </p:spPr>
      </p:pic>
      <p:sp>
        <p:nvSpPr>
          <p:cNvPr id="7" name="PoleTekstowe 6"/>
          <p:cNvSpPr txBox="1"/>
          <p:nvPr/>
        </p:nvSpPr>
        <p:spPr>
          <a:xfrm>
            <a:off x="9183819" y="1967135"/>
            <a:ext cx="2153504" cy="369332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 err="1" smtClean="0"/>
              <a:t>Overfitting</a:t>
            </a:r>
            <a:r>
              <a:rPr lang="pl-PL" dirty="0" smtClean="0"/>
              <a:t> </a:t>
            </a:r>
            <a:r>
              <a:rPr lang="pl-PL" dirty="0" err="1" smtClean="0"/>
              <a:t>train</a:t>
            </a:r>
            <a:r>
              <a:rPr lang="pl-PL" dirty="0" smtClean="0"/>
              <a:t> data</a:t>
            </a:r>
            <a:endParaRPr lang="pl-PL" dirty="0"/>
          </a:p>
        </p:txBody>
      </p:sp>
      <p:sp>
        <p:nvSpPr>
          <p:cNvPr id="8" name="PoleTekstowe 7"/>
          <p:cNvSpPr txBox="1"/>
          <p:nvPr/>
        </p:nvSpPr>
        <p:spPr>
          <a:xfrm>
            <a:off x="9183819" y="5182291"/>
            <a:ext cx="2153504" cy="369332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 err="1" smtClean="0"/>
              <a:t>Overfitting</a:t>
            </a:r>
            <a:r>
              <a:rPr lang="pl-PL" dirty="0" smtClean="0"/>
              <a:t> </a:t>
            </a:r>
            <a:r>
              <a:rPr lang="pl-PL" dirty="0" err="1" smtClean="0"/>
              <a:t>train</a:t>
            </a:r>
            <a:r>
              <a:rPr lang="pl-PL" dirty="0" smtClean="0"/>
              <a:t> data</a:t>
            </a:r>
            <a:endParaRPr lang="pl-PL" dirty="0"/>
          </a:p>
        </p:txBody>
      </p:sp>
      <p:sp>
        <p:nvSpPr>
          <p:cNvPr id="9" name="PoleTekstowe 8"/>
          <p:cNvSpPr txBox="1"/>
          <p:nvPr/>
        </p:nvSpPr>
        <p:spPr>
          <a:xfrm>
            <a:off x="9183819" y="3511898"/>
            <a:ext cx="1245954" cy="369332"/>
          </a:xfrm>
          <a:prstGeom prst="rect">
            <a:avLst/>
          </a:prstGeom>
          <a:noFill/>
          <a:ln w="28575" cmpd="sng">
            <a:solidFill>
              <a:srgbClr val="519230"/>
            </a:solidFill>
          </a:ln>
        </p:spPr>
        <p:txBody>
          <a:bodyPr wrap="none" rtlCol="0">
            <a:spAutoFit/>
          </a:bodyPr>
          <a:lstStyle/>
          <a:p>
            <a:r>
              <a:rPr lang="pl-PL" dirty="0" err="1" smtClean="0"/>
              <a:t>Looks</a:t>
            </a:r>
            <a:r>
              <a:rPr lang="pl-PL" dirty="0" smtClean="0"/>
              <a:t> </a:t>
            </a:r>
            <a:r>
              <a:rPr lang="pl-PL" dirty="0" err="1" smtClean="0"/>
              <a:t>good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900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Conclusions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451" y="1220122"/>
            <a:ext cx="4985018" cy="519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1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Introduction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– Project Team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9268743"/>
              </p:ext>
            </p:extLst>
          </p:nvPr>
        </p:nvGraphicFramePr>
        <p:xfrm>
          <a:off x="0" y="1436914"/>
          <a:ext cx="12192000" cy="67055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271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30086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7527"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Person</a:t>
                      </a:r>
                      <a:endParaRPr lang="en-US" b="0" i="0" dirty="0">
                        <a:solidFill>
                          <a:schemeClr val="accent1"/>
                        </a:solidFill>
                        <a:latin typeface="Poppins" charset="0"/>
                        <a:ea typeface="Poppins" charset="0"/>
                        <a:cs typeface="Poppi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smtClean="0"/>
                        <a:t>Role</a:t>
                      </a:r>
                      <a:endParaRPr lang="en-US" b="0" i="0" dirty="0">
                        <a:solidFill>
                          <a:schemeClr val="accent1"/>
                        </a:solidFill>
                        <a:latin typeface="Poppins" charset="0"/>
                        <a:ea typeface="Poppins" charset="0"/>
                        <a:cs typeface="Poppi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 smtClean="0"/>
                        <a:t>Company</a:t>
                      </a:r>
                      <a:endParaRPr lang="en-US" b="0" i="0" dirty="0">
                        <a:solidFill>
                          <a:schemeClr val="accent1"/>
                        </a:solidFill>
                        <a:latin typeface="Poppins" charset="0"/>
                        <a:ea typeface="Poppins" charset="0"/>
                        <a:cs typeface="Poppi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31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1" i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Poppins Light" charset="0"/>
                          <a:ea typeface="Poppins Light" charset="0"/>
                          <a:cs typeface="Poppins Light" charset="0"/>
                        </a:rPr>
                        <a:t>Artur Suchocki</a:t>
                      </a:r>
                      <a:endParaRPr lang="en-US" sz="1400" b="1" i="0" dirty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Poppins Light" charset="0"/>
                        <a:ea typeface="Poppins Light" charset="0"/>
                        <a:cs typeface="Poppins Light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b="0" i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Poppins Light" charset="0"/>
                          <a:ea typeface="Poppins Light" charset="0"/>
                          <a:cs typeface="Poppins Light" charset="0"/>
                        </a:rPr>
                        <a:t>Data Science </a:t>
                      </a:r>
                      <a:r>
                        <a:rPr lang="pl-PL" sz="1400" b="0" i="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Poppins Light" charset="0"/>
                          <a:ea typeface="Poppins Light" charset="0"/>
                          <a:cs typeface="Poppins Light" charset="0"/>
                        </a:rPr>
                        <a:t>Specialist</a:t>
                      </a:r>
                      <a:endParaRPr lang="en-US" sz="14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Poppins Light" charset="0"/>
                        <a:ea typeface="Poppins Light" charset="0"/>
                        <a:cs typeface="Poppins Light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dirty="0" smtClean="0"/>
                        <a:t>-</a:t>
                      </a:r>
                      <a:endParaRPr lang="en-US" sz="1400" b="0" i="0" dirty="0">
                        <a:solidFill>
                          <a:schemeClr val="tx2">
                            <a:lumMod val="75000"/>
                          </a:schemeClr>
                        </a:solidFill>
                        <a:latin typeface="Poppins Light" charset="0"/>
                        <a:ea typeface="Poppins Light" charset="0"/>
                        <a:cs typeface="Poppins Light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0723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Conclusions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79" y="2694118"/>
            <a:ext cx="10874226" cy="671249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645" y="3557595"/>
            <a:ext cx="3427119" cy="104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2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Future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improvements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ymbol zastępczy zawartości 7"/>
          <p:cNvSpPr>
            <a:spLocks noGrp="1"/>
          </p:cNvSpPr>
          <p:nvPr>
            <p:ph idx="4294967295"/>
          </p:nvPr>
        </p:nvSpPr>
        <p:spPr>
          <a:xfrm>
            <a:off x="563857" y="1386766"/>
            <a:ext cx="4806849" cy="485843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buClr>
                <a:srgbClr val="FEC40A"/>
              </a:buClr>
              <a:buSzPct val="120000"/>
              <a:buFont typeface="Arial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Tune regularization of Gradient Boosted Tree Regression models to deal with </a:t>
            </a:r>
            <a:r>
              <a:rPr lang="en-US" sz="24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overfitting</a:t>
            </a:r>
            <a:r>
              <a:rPr lang="en-US" sz="24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>
              <a:buClr>
                <a:srgbClr val="FEC40A"/>
              </a:buClr>
              <a:buSzPct val="120000"/>
              <a:buFont typeface="Arial" pitchFamily="34" charset="0"/>
              <a:buChar char="•"/>
            </a:pPr>
            <a:endParaRPr lang="en-US" sz="2400" b="1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buClr>
                <a:srgbClr val="FEC40A"/>
              </a:buClr>
              <a:buSzPct val="120000"/>
              <a:buFont typeface="Arial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Take a close look on predicted outliers (</a:t>
            </a:r>
            <a:r>
              <a:rPr lang="en-US" sz="24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clearly </a:t>
            </a:r>
            <a:r>
              <a:rPr lang="en-US" sz="24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seen on scatter plots with predictions </a:t>
            </a:r>
            <a:r>
              <a:rPr lang="en-US" sz="2400" b="1" dirty="0" err="1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vs</a:t>
            </a:r>
            <a:r>
              <a:rPr lang="en-US" sz="24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labels)</a:t>
            </a:r>
            <a:r>
              <a:rPr lang="en-US" sz="24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>
              <a:buClr>
                <a:srgbClr val="FEC40A"/>
              </a:buClr>
              <a:buSzPct val="120000"/>
              <a:buFont typeface="Arial" pitchFamily="34" charset="0"/>
              <a:buChar char="•"/>
            </a:pPr>
            <a:endParaRPr lang="en-US" sz="2400" b="1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buClr>
                <a:srgbClr val="FEC40A"/>
              </a:buClr>
              <a:buSzPct val="120000"/>
              <a:buFont typeface="Arial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Make more / less hour categories and more separate models to better minimize RMSLE for hours with very few bike rentals. RMSLE metric hurts relatively more when the numbers are smaller.</a:t>
            </a:r>
          </a:p>
          <a:p>
            <a:pPr>
              <a:buClr>
                <a:srgbClr val="FEC40A"/>
              </a:buClr>
              <a:buSzPct val="120000"/>
              <a:buFont typeface="Arial" pitchFamily="34" charset="0"/>
              <a:buChar char="•"/>
            </a:pPr>
            <a:endParaRPr lang="en-US" sz="2400" b="1" dirty="0" smtClean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buClr>
                <a:srgbClr val="FEC40A"/>
              </a:buClr>
              <a:buSzPct val="120000"/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Make </a:t>
            </a:r>
            <a:r>
              <a:rPr lang="en-US" sz="24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PCA analysis to reduce number of features</a:t>
            </a:r>
          </a:p>
          <a:p>
            <a:pPr>
              <a:buClr>
                <a:srgbClr val="FEC40A"/>
              </a:buClr>
              <a:buSzPct val="120000"/>
              <a:buFont typeface="Arial" pitchFamily="34" charset="0"/>
              <a:buChar char="•"/>
            </a:pPr>
            <a:endParaRPr lang="en-US" sz="2400" b="1" dirty="0" smtClean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buClr>
                <a:srgbClr val="FEC40A"/>
              </a:buClr>
              <a:buSzPct val="120000"/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Use </a:t>
            </a:r>
            <a:r>
              <a:rPr lang="en-US" sz="24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another regression models like Deep Neural Networks for regression</a:t>
            </a:r>
          </a:p>
          <a:p>
            <a:pPr>
              <a:buClr>
                <a:srgbClr val="FEC40A"/>
              </a:buClr>
              <a:buSzPct val="120000"/>
            </a:pPr>
            <a:endParaRPr lang="en-US" sz="2400" b="1" dirty="0" smtClean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949" y="616554"/>
            <a:ext cx="5903999" cy="6085315"/>
          </a:xfrm>
          <a:prstGeom prst="rect">
            <a:avLst/>
          </a:prstGeom>
        </p:spPr>
      </p:pic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043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Bike</a:t>
            </a:r>
            <a:r>
              <a:rPr lang="pl-PL" dirty="0"/>
              <a:t> </a:t>
            </a:r>
            <a:r>
              <a:rPr lang="pl-PL" dirty="0" err="1"/>
              <a:t>Sharing</a:t>
            </a:r>
            <a:r>
              <a:rPr lang="pl-PL" dirty="0"/>
              <a:t> </a:t>
            </a:r>
            <a:r>
              <a:rPr lang="pl-PL" dirty="0" err="1"/>
              <a:t>Demand</a:t>
            </a:r>
            <a:endParaRPr lang="pl-PL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l-PL" b="1" dirty="0" smtClean="0"/>
              <a:t>Artur Suchocki</a:t>
            </a:r>
            <a:endParaRPr lang="pl-PL" b="1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sz="3200" b="1" dirty="0" smtClean="0"/>
              <a:t>THANK YOU !</a:t>
            </a:r>
            <a:endParaRPr lang="pl-PL" sz="3200" b="1" dirty="0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8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Bike</a:t>
            </a:r>
            <a:r>
              <a:rPr lang="pl-PL" dirty="0"/>
              <a:t> </a:t>
            </a:r>
            <a:r>
              <a:rPr lang="pl-PL" dirty="0" err="1"/>
              <a:t>Sharing</a:t>
            </a:r>
            <a:r>
              <a:rPr lang="pl-PL" dirty="0"/>
              <a:t> </a:t>
            </a:r>
            <a:r>
              <a:rPr lang="pl-PL" dirty="0" err="1"/>
              <a:t>Demand</a:t>
            </a:r>
            <a:endParaRPr lang="pl-PL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l-PL" b="1" dirty="0" smtClean="0"/>
              <a:t>Methodology &amp; Approach</a:t>
            </a:r>
            <a:endParaRPr lang="pl-PL" b="1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sz="3200" b="1" dirty="0" smtClean="0"/>
              <a:t>Data Science</a:t>
            </a:r>
            <a:endParaRPr lang="pl-PL" sz="3200" b="1" dirty="0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Company info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915" y="1308638"/>
            <a:ext cx="6991281" cy="450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3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Bike</a:t>
            </a:r>
            <a:r>
              <a:rPr lang="pl-PL" dirty="0"/>
              <a:t> </a:t>
            </a:r>
            <a:r>
              <a:rPr lang="pl-PL" dirty="0" err="1"/>
              <a:t>Sharing</a:t>
            </a:r>
            <a:r>
              <a:rPr lang="pl-PL" dirty="0"/>
              <a:t> </a:t>
            </a:r>
            <a:r>
              <a:rPr lang="pl-PL" dirty="0" err="1"/>
              <a:t>Demand</a:t>
            </a:r>
            <a:endParaRPr lang="pl-PL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l-PL" b="1" dirty="0" smtClean="0"/>
              <a:t>Methodology &amp; Approach</a:t>
            </a:r>
            <a:endParaRPr lang="pl-PL" b="1" dirty="0"/>
          </a:p>
        </p:txBody>
      </p:sp>
      <p:sp>
        <p:nvSpPr>
          <p:cNvPr id="3" name="Prostokąt 2"/>
          <p:cNvSpPr/>
          <p:nvPr/>
        </p:nvSpPr>
        <p:spPr>
          <a:xfrm>
            <a:off x="1288445" y="3331235"/>
            <a:ext cx="1691997" cy="1295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b="1" dirty="0" smtClean="0">
                <a:solidFill>
                  <a:schemeClr val="tx2"/>
                </a:solidFill>
              </a:rPr>
              <a:t>Questions</a:t>
            </a:r>
            <a:endParaRPr lang="pl-PL" sz="2000" b="1" dirty="0">
              <a:solidFill>
                <a:schemeClr val="tx2"/>
              </a:solidFill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3316007" y="3331235"/>
            <a:ext cx="1691997" cy="1295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b="1" dirty="0" smtClean="0">
                <a:solidFill>
                  <a:schemeClr val="tx2"/>
                </a:solidFill>
              </a:rPr>
              <a:t>Exploratory data analysis</a:t>
            </a:r>
            <a:endParaRPr lang="pl-PL" sz="2000" b="1" dirty="0">
              <a:solidFill>
                <a:schemeClr val="tx2"/>
              </a:solidFill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5343569" y="3331235"/>
            <a:ext cx="1691997" cy="1295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b="1" dirty="0" smtClean="0">
                <a:solidFill>
                  <a:schemeClr val="tx2"/>
                </a:solidFill>
              </a:rPr>
              <a:t>Formal modeling</a:t>
            </a:r>
            <a:endParaRPr lang="pl-PL" sz="2000" b="1" dirty="0">
              <a:solidFill>
                <a:schemeClr val="tx2"/>
              </a:solidFill>
            </a:endParaRPr>
          </a:p>
        </p:txBody>
      </p:sp>
      <p:sp>
        <p:nvSpPr>
          <p:cNvPr id="9" name="Prostokąt 8"/>
          <p:cNvSpPr/>
          <p:nvPr/>
        </p:nvSpPr>
        <p:spPr>
          <a:xfrm>
            <a:off x="7371131" y="3331235"/>
            <a:ext cx="1691997" cy="1295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b="1" dirty="0" smtClean="0">
                <a:solidFill>
                  <a:schemeClr val="tx2"/>
                </a:solidFill>
              </a:rPr>
              <a:t>Interpretation</a:t>
            </a:r>
            <a:endParaRPr lang="pl-PL" sz="2000" b="1" dirty="0">
              <a:solidFill>
                <a:schemeClr val="tx2"/>
              </a:solidFill>
            </a:endParaRPr>
          </a:p>
        </p:txBody>
      </p:sp>
      <p:sp>
        <p:nvSpPr>
          <p:cNvPr id="12" name="Prostokąt 11"/>
          <p:cNvSpPr/>
          <p:nvPr/>
        </p:nvSpPr>
        <p:spPr>
          <a:xfrm>
            <a:off x="9398691" y="3331235"/>
            <a:ext cx="1691997" cy="1295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smtClean="0">
                <a:solidFill>
                  <a:schemeClr val="tx2"/>
                </a:solidFill>
              </a:rPr>
              <a:t>Communication</a:t>
            </a:r>
            <a:endParaRPr lang="pl-PL" b="1" dirty="0">
              <a:solidFill>
                <a:schemeClr val="tx2"/>
              </a:solidFill>
            </a:endParaRPr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99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Bike</a:t>
            </a:r>
            <a:r>
              <a:rPr lang="pl-PL" dirty="0"/>
              <a:t> </a:t>
            </a:r>
            <a:r>
              <a:rPr lang="pl-PL" dirty="0" err="1"/>
              <a:t>Sharing</a:t>
            </a:r>
            <a:r>
              <a:rPr lang="pl-PL" dirty="0"/>
              <a:t> </a:t>
            </a:r>
            <a:r>
              <a:rPr lang="pl-PL" dirty="0" err="1"/>
              <a:t>Demand</a:t>
            </a:r>
            <a:endParaRPr lang="pl-PL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l-PL" b="1" dirty="0" smtClean="0"/>
              <a:t>Questions</a:t>
            </a:r>
            <a:endParaRPr lang="pl-PL" b="1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pl-PL" sz="3200" b="1" dirty="0"/>
          </a:p>
          <a:p>
            <a:r>
              <a:rPr lang="pl-PL" sz="3200" b="1" dirty="0"/>
              <a:t>What are the </a:t>
            </a:r>
            <a:r>
              <a:rPr lang="pl-PL" sz="3200" b="1" dirty="0" err="1" smtClean="0"/>
              <a:t>question</a:t>
            </a:r>
            <a:r>
              <a:rPr lang="pl-PL" sz="3200" b="1" dirty="0" smtClean="0"/>
              <a:t> </a:t>
            </a:r>
            <a:r>
              <a:rPr lang="pl-PL" sz="3200" b="1" dirty="0"/>
              <a:t>we are trying to answer with data ?</a:t>
            </a:r>
          </a:p>
          <a:p>
            <a:endParaRPr lang="pl-PL" sz="3200" b="1" dirty="0" smtClean="0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53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Data Science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pl-PL" dirty="0" smtClean="0">
                <a:latin typeface="Calibri" charset="0"/>
                <a:ea typeface="Calibri" charset="0"/>
                <a:cs typeface="Calibri" charset="0"/>
              </a:rPr>
              <a:t> One </a:t>
            </a:r>
            <a:r>
              <a:rPr lang="pl-PL" dirty="0" err="1" smtClean="0">
                <a:latin typeface="Calibri" charset="0"/>
                <a:ea typeface="Calibri" charset="0"/>
                <a:cs typeface="Calibri" charset="0"/>
              </a:rPr>
              <a:t>Question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ymbol zastępczy zawartości 7"/>
          <p:cNvSpPr>
            <a:spLocks noGrp="1"/>
          </p:cNvSpPr>
          <p:nvPr>
            <p:ph idx="4294967295"/>
          </p:nvPr>
        </p:nvSpPr>
        <p:spPr>
          <a:xfrm>
            <a:off x="980703" y="1768596"/>
            <a:ext cx="9424387" cy="485843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Clr>
                <a:srgbClr val="FEC40A"/>
              </a:buClr>
              <a:buSzPct val="120000"/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 What would be </a:t>
            </a:r>
            <a:r>
              <a:rPr lang="en-US" sz="2800" b="1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the total count of bikes rented during each hour covered by the test </a:t>
            </a:r>
            <a:r>
              <a:rPr lang="en-US" sz="2800" b="1" dirty="0" smtClean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set ?</a:t>
            </a:r>
          </a:p>
          <a:p>
            <a:pPr>
              <a:buClr>
                <a:srgbClr val="FEC40A"/>
              </a:buClr>
              <a:buSzPct val="120000"/>
            </a:pPr>
            <a:endParaRPr lang="en-US" sz="2800" b="1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buClr>
                <a:srgbClr val="FEC40A"/>
              </a:buClr>
              <a:buSzPct val="120000"/>
              <a:buFont typeface="Arial" pitchFamily="34" charset="0"/>
              <a:buChar char="•"/>
            </a:pPr>
            <a:endParaRPr lang="en-US" sz="2800" b="1" dirty="0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FEA9D-65AA-5245-AC47-83D3D4A872C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67" y="3162536"/>
            <a:ext cx="76200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72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core3_final">
      <a:dk1>
        <a:srgbClr val="000000"/>
      </a:dk1>
      <a:lt1>
        <a:srgbClr val="FFFFFF"/>
      </a:lt1>
      <a:dk2>
        <a:srgbClr val="8388A0"/>
      </a:dk2>
      <a:lt2>
        <a:srgbClr val="E7E6E6"/>
      </a:lt2>
      <a:accent1>
        <a:srgbClr val="FFCC03"/>
      </a:accent1>
      <a:accent2>
        <a:srgbClr val="886BA8"/>
      </a:accent2>
      <a:accent3>
        <a:srgbClr val="4E59BA"/>
      </a:accent3>
      <a:accent4>
        <a:srgbClr val="4E9CBA"/>
      </a:accent4>
      <a:accent5>
        <a:srgbClr val="762440"/>
      </a:accent5>
      <a:accent6>
        <a:srgbClr val="6DC141"/>
      </a:accent6>
      <a:hlink>
        <a:srgbClr val="4E59BA"/>
      </a:hlink>
      <a:folHlink>
        <a:srgbClr val="886BA8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ore3_presentation template and brandbook v1" id="{921A0E90-A4F6-4AFF-82F9-73169DC229DC}" vid="{E8DD2E28-FAEB-409B-B074-C3B05B74616B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core3_presentation template and brandbook v1</Template>
  <TotalTime>278343</TotalTime>
  <Words>477</Words>
  <Application>Microsoft Macintosh PowerPoint</Application>
  <PresentationFormat>Niestandardowy</PresentationFormat>
  <Paragraphs>138</Paragraphs>
  <Slides>42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42</vt:i4>
      </vt:variant>
    </vt:vector>
  </HeadingPairs>
  <TitlesOfParts>
    <vt:vector size="43" baseType="lpstr">
      <vt:lpstr>Motyw pakietu Office</vt:lpstr>
      <vt:lpstr>Bike Sharing Demand Project</vt:lpstr>
      <vt:lpstr>Bike Sharing Demand</vt:lpstr>
      <vt:lpstr>Introduction</vt:lpstr>
      <vt:lpstr>Introduction – Project Team</vt:lpstr>
      <vt:lpstr>Bike Sharing Demand</vt:lpstr>
      <vt:lpstr>Company info</vt:lpstr>
      <vt:lpstr>Bike Sharing Demand</vt:lpstr>
      <vt:lpstr>Bike Sharing Demand</vt:lpstr>
      <vt:lpstr>Data Science – One Question</vt:lpstr>
      <vt:lpstr>Bike Sharing Demand</vt:lpstr>
      <vt:lpstr>Data Science – Observations time periods </vt:lpstr>
      <vt:lpstr>Data Science – Weather Assumptions</vt:lpstr>
      <vt:lpstr>Data Science – Independent variables</vt:lpstr>
      <vt:lpstr>Data Science – Independent variables</vt:lpstr>
      <vt:lpstr>Data Science – Independent variables</vt:lpstr>
      <vt:lpstr>Data Science – Dependent variables</vt:lpstr>
      <vt:lpstr>Data Science – Dependent variables</vt:lpstr>
      <vt:lpstr>Data Science – Dependent variables</vt:lpstr>
      <vt:lpstr>Data Science – Correlations</vt:lpstr>
      <vt:lpstr>Data Science – Dependent variables</vt:lpstr>
      <vt:lpstr>Data Science – Dependent variables</vt:lpstr>
      <vt:lpstr>Data Science – Dependent variables</vt:lpstr>
      <vt:lpstr>Bike Sharing Demand</vt:lpstr>
      <vt:lpstr>Data Science – Loss Function</vt:lpstr>
      <vt:lpstr>Data Science – Number of features</vt:lpstr>
      <vt:lpstr>Bike Sharing Demand</vt:lpstr>
      <vt:lpstr>Data Science – One Decision Tree</vt:lpstr>
      <vt:lpstr>Data Science – Linear Regression</vt:lpstr>
      <vt:lpstr>Data Science – Linear Regression</vt:lpstr>
      <vt:lpstr>Data Science – Random Forest</vt:lpstr>
      <vt:lpstr>Data Science – Random Forest</vt:lpstr>
      <vt:lpstr>Data Science – Gradient Boosted Tree</vt:lpstr>
      <vt:lpstr>Data Science – Gradient Boosted Tree</vt:lpstr>
      <vt:lpstr>Bike Sharing Demand</vt:lpstr>
      <vt:lpstr>Data Science – Conclusions</vt:lpstr>
      <vt:lpstr>Data Science – Conclusions</vt:lpstr>
      <vt:lpstr>Data Science – Conclusions</vt:lpstr>
      <vt:lpstr>Data Science – Conclusions</vt:lpstr>
      <vt:lpstr>Data Science – Conclusions</vt:lpstr>
      <vt:lpstr>Data Science – Conclusions</vt:lpstr>
      <vt:lpstr>Data Science – Future improvements</vt:lpstr>
      <vt:lpstr>Bike Sharing Demand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CORE3 INTRODUCTION AND SERVICES</dc:title>
  <dc:creator>Piotr Markiewicz</dc:creator>
  <cp:lastModifiedBy>Artur</cp:lastModifiedBy>
  <cp:revision>347</cp:revision>
  <dcterms:created xsi:type="dcterms:W3CDTF">2017-02-12T09:05:53Z</dcterms:created>
  <dcterms:modified xsi:type="dcterms:W3CDTF">2017-08-29T21:19:51Z</dcterms:modified>
</cp:coreProperties>
</file>